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notesMasterIdLst>
    <p:notesMasterId r:id="rId87"/>
  </p:notesMasterIdLst>
  <p:sldIdLst>
    <p:sldId id="262" r:id="rId2"/>
    <p:sldId id="507" r:id="rId3"/>
    <p:sldId id="263" r:id="rId4"/>
    <p:sldId id="522" r:id="rId5"/>
    <p:sldId id="513" r:id="rId6"/>
    <p:sldId id="516" r:id="rId7"/>
    <p:sldId id="517" r:id="rId8"/>
    <p:sldId id="265" r:id="rId9"/>
    <p:sldId id="514" r:id="rId10"/>
    <p:sldId id="515" r:id="rId11"/>
    <p:sldId id="518" r:id="rId12"/>
    <p:sldId id="256" r:id="rId13"/>
    <p:sldId id="520" r:id="rId14"/>
    <p:sldId id="521" r:id="rId15"/>
    <p:sldId id="523" r:id="rId16"/>
    <p:sldId id="524" r:id="rId17"/>
    <p:sldId id="525" r:id="rId18"/>
    <p:sldId id="526" r:id="rId19"/>
    <p:sldId id="527" r:id="rId20"/>
    <p:sldId id="528" r:id="rId21"/>
    <p:sldId id="553" r:id="rId22"/>
    <p:sldId id="535" r:id="rId23"/>
    <p:sldId id="529" r:id="rId24"/>
    <p:sldId id="533" r:id="rId25"/>
    <p:sldId id="534" r:id="rId26"/>
    <p:sldId id="554" r:id="rId27"/>
    <p:sldId id="536" r:id="rId28"/>
    <p:sldId id="546" r:id="rId29"/>
    <p:sldId id="542" r:id="rId30"/>
    <p:sldId id="543" r:id="rId31"/>
    <p:sldId id="539" r:id="rId32"/>
    <p:sldId id="552" r:id="rId33"/>
    <p:sldId id="540" r:id="rId34"/>
    <p:sldId id="547" r:id="rId35"/>
    <p:sldId id="550" r:id="rId36"/>
    <p:sldId id="548" r:id="rId37"/>
    <p:sldId id="549" r:id="rId38"/>
    <p:sldId id="541" r:id="rId39"/>
    <p:sldId id="555" r:id="rId40"/>
    <p:sldId id="556" r:id="rId41"/>
    <p:sldId id="557" r:id="rId42"/>
    <p:sldId id="559" r:id="rId43"/>
    <p:sldId id="560" r:id="rId44"/>
    <p:sldId id="562" r:id="rId45"/>
    <p:sldId id="561" r:id="rId46"/>
    <p:sldId id="563" r:id="rId47"/>
    <p:sldId id="564" r:id="rId48"/>
    <p:sldId id="565" r:id="rId49"/>
    <p:sldId id="566" r:id="rId50"/>
    <p:sldId id="567" r:id="rId51"/>
    <p:sldId id="568" r:id="rId52"/>
    <p:sldId id="569" r:id="rId53"/>
    <p:sldId id="570" r:id="rId54"/>
    <p:sldId id="571" r:id="rId55"/>
    <p:sldId id="572" r:id="rId56"/>
    <p:sldId id="573" r:id="rId57"/>
    <p:sldId id="574" r:id="rId58"/>
    <p:sldId id="575" r:id="rId59"/>
    <p:sldId id="576" r:id="rId60"/>
    <p:sldId id="577" r:id="rId61"/>
    <p:sldId id="578" r:id="rId62"/>
    <p:sldId id="579" r:id="rId63"/>
    <p:sldId id="580" r:id="rId64"/>
    <p:sldId id="583" r:id="rId65"/>
    <p:sldId id="585" r:id="rId66"/>
    <p:sldId id="586" r:id="rId67"/>
    <p:sldId id="587" r:id="rId68"/>
    <p:sldId id="588" r:id="rId69"/>
    <p:sldId id="589" r:id="rId70"/>
    <p:sldId id="591" r:id="rId71"/>
    <p:sldId id="590" r:id="rId72"/>
    <p:sldId id="594" r:id="rId73"/>
    <p:sldId id="595" r:id="rId74"/>
    <p:sldId id="592" r:id="rId75"/>
    <p:sldId id="596" r:id="rId76"/>
    <p:sldId id="593" r:id="rId77"/>
    <p:sldId id="551" r:id="rId78"/>
    <p:sldId id="584" r:id="rId79"/>
    <p:sldId id="530" r:id="rId80"/>
    <p:sldId id="531" r:id="rId81"/>
    <p:sldId id="519" r:id="rId82"/>
    <p:sldId id="532" r:id="rId83"/>
    <p:sldId id="510" r:id="rId84"/>
    <p:sldId id="511" r:id="rId85"/>
    <p:sldId id="512" r:id="rId8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B0D"/>
    <a:srgbClr val="DA580B"/>
    <a:srgbClr val="31509A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68" d="100"/>
          <a:sy n="268" d="100"/>
        </p:scale>
        <p:origin x="-104" y="-9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printerSettings" Target="printerSettings/printerSettings1.bin"/><Relationship Id="rId8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BCB07-FCC9-5C42-A952-EC48294F99DE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FB8AF-598A-5B41-B9C1-22EA8E409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2286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1815084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802505" y="2458593"/>
            <a:ext cx="468401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194322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2265188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2257426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769779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1714500"/>
            <a:ext cx="8833104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06764"/>
            <a:ext cx="8833104" cy="16047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745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181739"/>
            <a:ext cx="8921" cy="361466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1650206"/>
            <a:ext cx="0" cy="3140964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028700"/>
            <a:ext cx="8833104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4793742"/>
            <a:ext cx="8833104" cy="233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7458"/>
            <a:ext cx="35814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96012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812"/>
            <a:ext cx="457200" cy="330994"/>
          </a:xfrm>
        </p:spPr>
        <p:txBody>
          <a:bodyPr/>
          <a:lstStyle>
            <a:lvl1pPr algn="ctr">
              <a:defRPr/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7015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14300"/>
            <a:ext cx="8833104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8915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383280" cy="27432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14300"/>
            <a:ext cx="8833104" cy="22631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480373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584448" cy="27432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9144000" cy="10450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557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780131"/>
            <a:ext cx="457200" cy="33099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8534400" cy="34495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Relationship Id="rId3" Type="http://schemas.openxmlformats.org/officeDocument/2006/relationships/hyperlink" Target="https://code.visualstudio.com/downloa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programming-languages-compared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6" y="3555037"/>
            <a:ext cx="951154" cy="951154"/>
          </a:xfrm>
          <a:prstGeom prst="rect">
            <a:avLst/>
          </a:prstGeom>
        </p:spPr>
      </p:pic>
      <p:pic>
        <p:nvPicPr>
          <p:cNvPr id="24" name="Picture 23" descr="python-masco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5" y="2263591"/>
            <a:ext cx="2639877" cy="659969"/>
          </a:xfrm>
          <a:prstGeom prst="rect">
            <a:avLst/>
          </a:prstGeom>
        </p:spPr>
      </p:pic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4" y="2999733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 </a:t>
            </a:r>
            <a:r>
              <a:rPr lang="mr-IN" dirty="0" smtClean="0"/>
              <a:t>–</a:t>
            </a:r>
            <a:r>
              <a:rPr lang="en-US" dirty="0" smtClean="0"/>
              <a:t> Windows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</a:t>
            </a:r>
            <a:r>
              <a:rPr lang="en-US" dirty="0" smtClean="0"/>
              <a:t>Visual Studio*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9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1.5 - </a:t>
            </a:r>
            <a:r>
              <a:rPr lang="en-US" dirty="0" err="1" smtClean="0"/>
              <a:t>VSCode</a:t>
            </a:r>
            <a:r>
              <a:rPr lang="en-US" dirty="0" smtClean="0"/>
              <a:t> Plugins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00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2.1 </a:t>
            </a:r>
            <a:r>
              <a:rPr lang="mr-IN" dirty="0" smtClean="0"/>
              <a:t>–</a:t>
            </a:r>
            <a:r>
              <a:rPr lang="en-US" dirty="0" smtClean="0"/>
              <a:t> Go, C,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Go, C, and C++.</a:t>
            </a:r>
          </a:p>
          <a:p>
            <a:pPr lvl="1"/>
            <a:r>
              <a:rPr lang="en-US" dirty="0" smtClean="0"/>
              <a:t>Do not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3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2.2 </a:t>
            </a:r>
            <a:r>
              <a:rPr lang="mr-IN" dirty="0" smtClean="0"/>
              <a:t>–</a:t>
            </a:r>
            <a:r>
              <a:rPr lang="en-US" dirty="0" smtClean="0"/>
              <a:t> Java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Java and C++.</a:t>
            </a:r>
          </a:p>
          <a:p>
            <a:pPr lvl="1"/>
            <a:r>
              <a:rPr lang="en-US" dirty="0" smtClean="0"/>
              <a:t>Must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0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2.3 </a:t>
            </a:r>
            <a:r>
              <a:rPr lang="mr-IN" dirty="0" smtClean="0"/>
              <a:t>–</a:t>
            </a:r>
            <a:r>
              <a:rPr lang="en-US" dirty="0" smtClean="0"/>
              <a:t> Groovy,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Groovy, </a:t>
            </a:r>
            <a:r>
              <a:rPr lang="en-US" dirty="0" err="1" smtClean="0"/>
              <a:t>Scala</a:t>
            </a:r>
            <a:r>
              <a:rPr lang="en-US" dirty="0" smtClean="0"/>
              <a:t>, and Python.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3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JVM (Java Virtual Machine) Illustrated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8133" y="3990622"/>
            <a:ext cx="4826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98133" y="1405468"/>
            <a:ext cx="4826000" cy="241017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98133" y="3646311"/>
            <a:ext cx="4826000" cy="34431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(Linux, Mac, Windows, etc.)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91643" y="2111021"/>
            <a:ext cx="2393245" cy="117968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045198" y="2111021"/>
            <a:ext cx="55880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415823" y="2195690"/>
            <a:ext cx="564443" cy="45155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77911" y="2918177"/>
            <a:ext cx="20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55249" y="2195690"/>
            <a:ext cx="609595" cy="45155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871156" y="2107820"/>
            <a:ext cx="98213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945467" y="2195690"/>
            <a:ext cx="609599" cy="4515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207957" y="2031999"/>
            <a:ext cx="1422399" cy="36124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7202316" y="2545645"/>
            <a:ext cx="1428040" cy="42897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Groovy App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202316" y="3081867"/>
            <a:ext cx="1428040" cy="423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Scala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202316" y="3646311"/>
            <a:ext cx="1428040" cy="4120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non-JVM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A brief look at how programming languages have changed over time</a:t>
            </a:r>
          </a:p>
          <a:p>
            <a:pPr lvl="1"/>
            <a:r>
              <a:rPr lang="en-US" dirty="0" smtClean="0"/>
              <a:t>Year first released</a:t>
            </a:r>
          </a:p>
          <a:p>
            <a:pPr lvl="1"/>
            <a:r>
              <a:rPr lang="en-US" dirty="0" smtClean="0"/>
              <a:t>Language influenced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5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Language Chart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61176964"/>
              </p:ext>
            </p:extLst>
          </p:nvPr>
        </p:nvGraphicFramePr>
        <p:xfrm>
          <a:off x="203199" y="1058771"/>
          <a:ext cx="8726311" cy="398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049"/>
                <a:gridCol w="1505933"/>
                <a:gridCol w="813202"/>
                <a:gridCol w="2288482"/>
                <a:gridCol w="33616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Year Released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r>
                        <a:rPr lang="en-US" sz="1200" baseline="0" dirty="0" smtClean="0"/>
                        <a:t> By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44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 (BCPL,</a:t>
                      </a:r>
                      <a:r>
                        <a:rPr lang="en-US" sz="1200" baseline="0" dirty="0" smtClean="0"/>
                        <a:t> CPL), Algo-68, Assembly, PL/I, Fortran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C++, C--,</a:t>
                      </a:r>
                      <a:r>
                        <a:rPr lang="en-US" sz="1200" baseline="0" dirty="0" smtClean="0"/>
                        <a:t> C#, Objective-C, D, Go, Java, Rust, Verilog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Ada,</a:t>
                      </a:r>
                      <a:r>
                        <a:rPr lang="en-US" sz="1200" baseline="0" dirty="0" smtClean="0"/>
                        <a:t> Algo-68, C, </a:t>
                      </a:r>
                      <a:r>
                        <a:rPr lang="en-US" sz="1200" baseline="0" dirty="0" err="1" smtClean="0"/>
                        <a:t>Simula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Ada-95, C#, C99, D, Java, Rust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Algo-68,</a:t>
                      </a:r>
                      <a:r>
                        <a:rPr lang="en-US" sz="1200" baseline="0" dirty="0" smtClean="0"/>
                        <a:t> C, C++, </a:t>
                      </a:r>
                      <a:r>
                        <a:rPr lang="en-US" sz="1200" baseline="0" dirty="0" err="1" smtClean="0"/>
                        <a:t>Haskel</a:t>
                      </a:r>
                      <a:r>
                        <a:rPr lang="en-US" sz="1200" baseline="0" dirty="0" smtClean="0"/>
                        <a:t>, Java, List, Modula-3, Perl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CoffeeScript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D, F#, Go, Groovy, JavaScript, Julia, </a:t>
                      </a:r>
                      <a:r>
                        <a:rPr lang="en-US" sz="1200" baseline="0" dirty="0" err="1" smtClean="0"/>
                        <a:t>Nim</a:t>
                      </a:r>
                      <a:r>
                        <a:rPr lang="en-US" sz="1200" baseline="0" dirty="0" smtClean="0"/>
                        <a:t>, Ruby, Swift</a:t>
                      </a:r>
                      <a:endParaRPr lang="en-US" sz="1200" dirty="0"/>
                    </a:p>
                  </a:txBody>
                  <a:tcPr/>
                </a:tc>
              </a:tr>
              <a:tr h="77011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Ada-83, C++, C#, Eiffel, Modula-3, Objective-C, Object Pascal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 2005, C#, </a:t>
                      </a:r>
                      <a:r>
                        <a:rPr lang="en-US" sz="1200" dirty="0" err="1" smtClean="0"/>
                        <a:t>Clojure</a:t>
                      </a:r>
                      <a:r>
                        <a:rPr lang="en-US" sz="1200" dirty="0" smtClean="0"/>
                        <a:t>, Groovy, J#, JavaScript, </a:t>
                      </a:r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Python, </a:t>
                      </a:r>
                      <a:r>
                        <a:rPr lang="en-US" sz="1200" dirty="0" err="1" smtClean="0"/>
                        <a:t>Scala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Groovy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Ruby, Perl,</a:t>
                      </a:r>
                      <a:r>
                        <a:rPr lang="en-US" sz="1200" baseline="0" dirty="0" smtClean="0"/>
                        <a:t>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Scala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Eiffel, </a:t>
                      </a:r>
                      <a:r>
                        <a:rPr lang="en-US" sz="1200" dirty="0" err="1" smtClean="0"/>
                        <a:t>Erland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Haskel</a:t>
                      </a:r>
                      <a:r>
                        <a:rPr lang="en-US" sz="1200" dirty="0" smtClean="0"/>
                        <a:t>, Lisp, </a:t>
                      </a:r>
                      <a:r>
                        <a:rPr lang="en-US" sz="1200" dirty="0" err="1" smtClean="0"/>
                        <a:t>Ocaml</a:t>
                      </a:r>
                      <a:r>
                        <a:rPr lang="en-US" sz="1200" dirty="0" smtClean="0"/>
                        <a:t>, Scheme, Smalltalk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F#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C, C++,</a:t>
                      </a:r>
                      <a:r>
                        <a:rPr lang="en-US" sz="1200" baseline="0" dirty="0" smtClean="0"/>
                        <a:t> CSP, Limbo, Modula, Pascal,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Crystal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History of Programming 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6602" b="16602"/>
          <a:stretch>
            <a:fillRect/>
          </a:stretch>
        </p:blipFill>
        <p:spPr>
          <a:xfrm>
            <a:off x="301752" y="1213014"/>
            <a:ext cx="8503920" cy="3429000"/>
          </a:xfrm>
        </p:spPr>
      </p:pic>
    </p:spTree>
    <p:extLst>
      <p:ext uri="{BB962C8B-B14F-4D97-AF65-F5344CB8AC3E}">
        <p14:creationId xmlns:p14="http://schemas.microsoft.com/office/powerpoint/2010/main" val="110855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Chapter 1 </a:t>
            </a:r>
            <a:r>
              <a:rPr lang="mr-IN" dirty="0" smtClean="0">
                <a:solidFill>
                  <a:srgbClr val="FF6600"/>
                </a:solidFill>
              </a:rPr>
              <a:t>–</a:t>
            </a:r>
            <a:r>
              <a:rPr lang="en-US" dirty="0" smtClean="0">
                <a:solidFill>
                  <a:srgbClr val="FF6600"/>
                </a:solidFill>
              </a:rPr>
              <a:t> Installation/Setup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1752" y="2134467"/>
            <a:ext cx="8503920" cy="169718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Installation of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/>
              <a:t>Compilers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C, C++, Go, Groovy, Java,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Editor/IDE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Visual Studio Code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Version Control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71550" lvl="1" indent="-514350" algn="l">
              <a:buFont typeface="+mj-lt"/>
              <a:buAutoNum type="romanLcPeriod" startAt="2"/>
            </a:pP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Basic Types Available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Boolean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Byte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Character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Integer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Floating Point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mtClean="0"/>
              <a:t>Variable Declaration &amp; Initialization</a:t>
            </a:r>
            <a:r>
              <a:rPr lang="en-US" dirty="0" smtClean="0"/>
              <a:t>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Print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3 </a:t>
            </a:r>
            <a:r>
              <a:rPr lang="mr-IN" dirty="0" smtClean="0"/>
              <a:t>–</a:t>
            </a:r>
            <a:r>
              <a:rPr lang="en-US" dirty="0" smtClean="0"/>
              <a:t> Basic Types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3.1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The_C_Programming_Language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30758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6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2025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23544336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char, 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72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36856527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</a:p>
          <a:p>
            <a:pPr lvl="1"/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Unless initialized, a variable can have any value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0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3.2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C++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c++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78999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2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1489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  <a:p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Concrete type is really an int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69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47808941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 (signed)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 2,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255, 0 to 65535, or 0 to 1114111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92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1.1 </a:t>
            </a:r>
            <a:r>
              <a:rPr lang="mr-IN" dirty="0" smtClean="0"/>
              <a:t>–</a:t>
            </a:r>
            <a:r>
              <a:rPr lang="en-US" dirty="0" smtClean="0"/>
              <a:t> 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13947972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65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4"/>
            <a:r>
              <a:rPr lang="en-US" dirty="0"/>
              <a:t>PIT </a:t>
            </a:r>
            <a:r>
              <a:rPr lang="en-US" dirty="0" smtClean="0"/>
              <a:t>FALL:</a:t>
            </a:r>
            <a:endParaRPr lang="en-US" dirty="0" smtClean="0">
              <a:solidFill>
                <a:srgbClr val="FF0000"/>
              </a:solidFill>
            </a:endParaRPr>
          </a:p>
          <a:p>
            <a:pPr lvl="5"/>
            <a:r>
              <a:rPr lang="en-US" dirty="0" smtClean="0">
                <a:solidFill>
                  <a:srgbClr val="FF0000"/>
                </a:solidFill>
              </a:rPr>
              <a:t>Unless </a:t>
            </a:r>
            <a:r>
              <a:rPr lang="en-US" dirty="0">
                <a:solidFill>
                  <a:srgbClr val="FF0000"/>
                </a:solidFill>
              </a:rPr>
              <a:t>initialized, a variable can have any </a:t>
            </a:r>
            <a:r>
              <a:rPr lang="en-US" dirty="0" smtClean="0">
                <a:solidFill>
                  <a:srgbClr val="FF0000"/>
                </a:solidFill>
              </a:rPr>
              <a:t>value.</a:t>
            </a:r>
            <a:endParaRPr lang="en-US" dirty="0" smtClean="0"/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  <a:endParaRPr lang="en-US" dirty="0"/>
          </a:p>
          <a:p>
            <a:pPr lvl="2"/>
            <a:r>
              <a:rPr lang="en-US" dirty="0" smtClean="0"/>
              <a:t>auto &lt;identifier&gt; = &lt;expression&gt;;</a:t>
            </a:r>
          </a:p>
          <a:p>
            <a:pPr lvl="3"/>
            <a:r>
              <a:rPr lang="en-US" dirty="0" smtClean="0"/>
              <a:t>Ex: auto age = 35;</a:t>
            </a:r>
          </a:p>
        </p:txBody>
      </p:sp>
    </p:spTree>
    <p:extLst>
      <p:ext uri="{BB962C8B-B14F-4D97-AF65-F5344CB8AC3E}">
        <p14:creationId xmlns:p14="http://schemas.microsoft.com/office/powerpoint/2010/main" val="12486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3.3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5" y="505453"/>
            <a:ext cx="1174209" cy="1174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Go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pPr lvl="2"/>
            <a:r>
              <a:rPr lang="en-US" dirty="0" smtClean="0"/>
              <a:t>Complex*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206879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9612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Aliases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74446022"/>
              </p:ext>
            </p:extLst>
          </p:nvPr>
        </p:nvGraphicFramePr>
        <p:xfrm>
          <a:off x="301625" y="1189038"/>
          <a:ext cx="8534527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uint8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uintptr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enough to store a pointer value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3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33013354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r>
                        <a:rPr lang="en-US" baseline="0" dirty="0" smtClean="0"/>
                        <a:t> to 4294967295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18446744073709551615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86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47634193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6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&lt;type&gt;;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byte;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[&lt;type&gt;] = &lt;expression&gt;;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35;</a:t>
            </a:r>
            <a:endParaRPr lang="en-US" dirty="0"/>
          </a:p>
          <a:p>
            <a:pPr lvl="2"/>
            <a:r>
              <a:rPr lang="en-US" dirty="0" smtClean="0"/>
              <a:t>&lt;identifier&gt; := &lt;expression&gt;;</a:t>
            </a:r>
          </a:p>
          <a:p>
            <a:pPr lvl="3"/>
            <a:r>
              <a:rPr lang="en-US" dirty="0" smtClean="0"/>
              <a:t>Ex: age := 35;</a:t>
            </a:r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Can only be used in a function or code block.</a:t>
            </a:r>
          </a:p>
        </p:txBody>
      </p:sp>
    </p:spTree>
    <p:extLst>
      <p:ext uri="{BB962C8B-B14F-4D97-AF65-F5344CB8AC3E}">
        <p14:creationId xmlns:p14="http://schemas.microsoft.com/office/powerpoint/2010/main" val="139694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3.4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Java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java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455658"/>
            <a:ext cx="1291188" cy="12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6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Compilers &amp; Interpreters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95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80539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boolean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22729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75314702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8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9470705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35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No Unsigned Types?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4933" b="-14933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250783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&lt;expression&gt;;</a:t>
            </a:r>
          </a:p>
          <a:p>
            <a:pPr lvl="3"/>
            <a:r>
              <a:rPr lang="en-US" dirty="0" smtClean="0"/>
              <a:t>Ex: byte age = 35;</a:t>
            </a:r>
            <a:endParaRPr lang="en-US" dirty="0"/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Variables MUST be initialized before use.</a:t>
            </a:r>
          </a:p>
        </p:txBody>
      </p:sp>
    </p:spTree>
    <p:extLst>
      <p:ext uri="{BB962C8B-B14F-4D97-AF65-F5344CB8AC3E}">
        <p14:creationId xmlns:p14="http://schemas.microsoft.com/office/powerpoint/2010/main" val="3529002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3.5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Groovy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10" name="Picture 9" descr="1200px-Groovy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90576"/>
            <a:ext cx="1635603" cy="8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3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52942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smtClean="0"/>
              <a:t>Boolean,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6087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62014683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33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SCM : </a:t>
            </a:r>
            <a:r>
              <a:rPr lang="en-US" dirty="0">
                <a:hlinkClick r:id="rId2"/>
              </a:rPr>
              <a:t>https://git-scm.com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/>
              <a:t>Editor 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code.visualstudio.com</a:t>
            </a:r>
            <a:r>
              <a:rPr lang="en-US" dirty="0">
                <a:hlinkClick r:id="rId3"/>
              </a:rPr>
              <a:t>/download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0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00473096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60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default, Groovy wraps primitive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2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</a:t>
            </a:r>
          </a:p>
          <a:p>
            <a:pPr lvl="3"/>
            <a:r>
              <a:rPr lang="en-US" dirty="0" smtClean="0"/>
              <a:t>Ex: byte age = 35;</a:t>
            </a:r>
          </a:p>
          <a:p>
            <a:pPr lvl="2"/>
            <a:r>
              <a:rPr lang="en-US" dirty="0" err="1" smtClean="0"/>
              <a:t>def</a:t>
            </a:r>
            <a:r>
              <a:rPr lang="en-US" dirty="0" smtClean="0"/>
              <a:t> &lt;identifier&gt; = [value]</a:t>
            </a:r>
            <a:endParaRPr lang="en-US" dirty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Primitive types are wrapped in an object.</a:t>
            </a:r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287667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3.6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rgbClr val="E65B0D"/>
                </a:solidFill>
              </a:rPr>
              <a:t>Scala</a:t>
            </a:r>
            <a:r>
              <a:rPr lang="en-US" sz="5400" dirty="0" smtClean="0">
                <a:solidFill>
                  <a:srgbClr val="E65B0D"/>
                </a:solidFill>
              </a:rPr>
              <a:t>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06219"/>
            <a:ext cx="634805" cy="9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407817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27816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667184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17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73653074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33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wraps primitive numeric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&lt;</a:t>
            </a:r>
            <a:r>
              <a:rPr lang="en-US" dirty="0" smtClean="0"/>
              <a:t>identifier&gt; : [type]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: Byte = 35;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</a:t>
            </a:r>
            <a:r>
              <a:rPr lang="en-US" smtClean="0"/>
              <a:t>value.</a:t>
            </a:r>
            <a:endParaRPr lang="en-US" dirty="0" smtClean="0"/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133014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VSCode</a:t>
            </a:r>
            <a:r>
              <a:rPr lang="en-US" dirty="0" smtClean="0"/>
              <a:t>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84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rgbClr val="FF6600"/>
                </a:solidFill>
              </a:rPr>
              <a:t>Section 3.7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Python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388" y="763088"/>
            <a:ext cx="884501" cy="8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73324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</a:t>
            </a:r>
            <a:r>
              <a:rPr lang="en-US" dirty="0"/>
              <a:t>T</a:t>
            </a:r>
            <a:r>
              <a:rPr lang="en-US" dirty="0" smtClean="0"/>
              <a:t>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rue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alse</a:t>
            </a:r>
          </a:p>
        </p:txBody>
      </p:sp>
    </p:spTree>
    <p:extLst>
      <p:ext uri="{BB962C8B-B14F-4D97-AF65-F5344CB8AC3E}">
        <p14:creationId xmlns:p14="http://schemas.microsoft.com/office/powerpoint/2010/main" val="196075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85411633"/>
              </p:ext>
            </p:extLst>
          </p:nvPr>
        </p:nvGraphicFramePr>
        <p:xfrm>
          <a:off x="301621" y="1189038"/>
          <a:ext cx="85345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84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&lt;identifier&gt; = &lt;expression&gt;</a:t>
            </a:r>
          </a:p>
          <a:p>
            <a:pPr lvl="3"/>
            <a:r>
              <a:rPr lang="en-US" dirty="0" smtClean="0"/>
              <a:t>Ex: age = 35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value.</a:t>
            </a:r>
          </a:p>
          <a:p>
            <a:pPr lvl="2"/>
            <a:r>
              <a:rPr lang="en-US" dirty="0" smtClean="0"/>
              <a:t>An exception is thrown when accessing a variable that isn’t defined.</a:t>
            </a:r>
          </a:p>
        </p:txBody>
      </p:sp>
    </p:spTree>
    <p:extLst>
      <p:ext uri="{BB962C8B-B14F-4D97-AF65-F5344CB8AC3E}">
        <p14:creationId xmlns:p14="http://schemas.microsoft.com/office/powerpoint/2010/main" val="372687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3.8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9462" y="2279418"/>
            <a:ext cx="634044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Review: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1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19749110"/>
              </p:ext>
            </p:extLst>
          </p:nvPr>
        </p:nvGraphicFramePr>
        <p:xfrm>
          <a:off x="301621" y="1189038"/>
          <a:ext cx="8534530" cy="303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uses 0</a:t>
                      </a:r>
                      <a:r>
                        <a:rPr lang="en-US" baseline="0" dirty="0" smtClean="0"/>
                        <a:t> =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, !0 = </a:t>
                      </a:r>
                      <a:r>
                        <a:rPr lang="en-US" b="1" baseline="0" dirty="0" smtClean="0"/>
                        <a:t>true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but still use an integer,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 = 0,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true </a:t>
                      </a:r>
                      <a:r>
                        <a:rPr lang="en-US" baseline="0" dirty="0" err="1" smtClean="0"/>
                        <a:t>boolean</a:t>
                      </a:r>
                      <a:r>
                        <a:rPr lang="en-US" baseline="0" dirty="0" smtClean="0"/>
                        <a:t> values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="1" baseline="0" dirty="0" smtClean="0"/>
                        <a:t>false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Java/Groovy/</a:t>
                      </a:r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true </a:t>
                      </a:r>
                      <a:r>
                        <a:rPr lang="en-US" dirty="0" err="1" smtClean="0"/>
                        <a:t>boolean</a:t>
                      </a:r>
                      <a:r>
                        <a:rPr lang="en-US" dirty="0" smtClean="0"/>
                        <a:t> values true and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but false is a few different things. Which makes thinks even worst, since false can be False, 0, 0.0, {}, etc.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29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 Boolean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3651" r="-23651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432" y="3864414"/>
            <a:ext cx="943270" cy="7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3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Boolean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4114" r="-14114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03" y="4140895"/>
            <a:ext cx="5087635" cy="43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5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Boolean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6351" r="-16351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760" y="3424716"/>
            <a:ext cx="4808050" cy="11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</a:t>
            </a:r>
            <a:r>
              <a:rPr lang="en-US" dirty="0" smtClean="0"/>
              <a:t> Repo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https://github.com/xiliax/programming-languages-</a:t>
            </a:r>
            <a:r>
              <a:rPr lang="en-US" dirty="0" smtClean="0">
                <a:hlinkClick r:id="rId2"/>
              </a:rPr>
              <a:t>compared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cd </a:t>
            </a:r>
            <a:r>
              <a:rPr lang="en-US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err="1" smtClean="0"/>
              <a:t>git</a:t>
            </a:r>
            <a:r>
              <a:rPr lang="en-US" dirty="0" err="1"/>
              <a:t>@github.com:xiliax</a:t>
            </a:r>
            <a:r>
              <a:rPr lang="en-US" dirty="0"/>
              <a:t>/programming-languages-</a:t>
            </a:r>
            <a:r>
              <a:rPr lang="en-US" dirty="0" err="1"/>
              <a:t>compared.git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0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Byte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54697119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is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aseline="0" dirty="0" smtClean="0"/>
                        <a:t>8-bits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 </a:t>
                      </a:r>
                      <a:r>
                        <a:rPr lang="en-US" b="0" dirty="0" smtClean="0"/>
                        <a:t>is</a:t>
                      </a:r>
                      <a:r>
                        <a:rPr lang="en-US" b="0" baseline="0" dirty="0" smtClean="0"/>
                        <a:t> 8-bits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byte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dirty="0" smtClean="0"/>
                        <a:t>or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aseline="0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but has </a:t>
                      </a:r>
                      <a:r>
                        <a:rPr lang="en-US" dirty="0" err="1" smtClean="0"/>
                        <a:t>bytearray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2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89009931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aseline="0" dirty="0" smtClean="0"/>
                        <a:t>8-bits, but also has </a:t>
                      </a:r>
                      <a:r>
                        <a:rPr lang="en-US" b="1" baseline="0" dirty="0" err="1" smtClean="0"/>
                        <a:t>wchar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="1" dirty="0" err="1" smtClean="0"/>
                        <a:t>wchar</a:t>
                      </a:r>
                      <a:r>
                        <a:rPr lang="en-US" dirty="0" smtClean="0"/>
                        <a:t> and more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rune</a:t>
                      </a:r>
                      <a:r>
                        <a:rPr lang="en-US" baseline="0" dirty="0" smtClean="0"/>
                        <a:t> which is 32-bits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 or </a:t>
                      </a:r>
                      <a:r>
                        <a:rPr lang="en-US" b="1" dirty="0" smtClean="0"/>
                        <a:t>Character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aseline="0" dirty="0" smtClean="0"/>
                        <a:t>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12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Character = Rune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5452" r="-15452"/>
          <a:stretch>
            <a:fillRect/>
          </a:stretch>
        </p:blipFill>
        <p:spPr/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54" y="3731686"/>
            <a:ext cx="3535768" cy="8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7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Char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964" r="-17964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89" y="3803464"/>
            <a:ext cx="1292990" cy="77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4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32984226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int</a:t>
                      </a:r>
                      <a:r>
                        <a:rPr lang="en-US" b="1" baseline="0" dirty="0" smtClean="0"/>
                        <a:t>, long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 long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err="1" smtClean="0"/>
                        <a:t>uintX</a:t>
                      </a:r>
                      <a:r>
                        <a:rPr lang="en-US" b="1" baseline="0" dirty="0" smtClean="0"/>
                        <a:t>/</a:t>
                      </a:r>
                      <a:r>
                        <a:rPr lang="en-US" b="1" baseline="0" dirty="0" err="1" smtClean="0"/>
                        <a:t>intX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(X = 8, 16, 32, 64)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</a:t>
                      </a:r>
                      <a:r>
                        <a:rPr lang="en-US" b="1" baseline="0" dirty="0" smtClean="0"/>
                        <a:t> long, and Integer &amp; Long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 and Long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baseline="0" dirty="0" smtClean="0"/>
                        <a:t>, long (Python 2 only)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892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 Integer </a:t>
            </a:r>
            <a:r>
              <a:rPr lang="en-US" dirty="0" err="1" smtClean="0"/>
              <a:t>Typedef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191" r="-111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2572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079558255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, double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float32, float64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double,</a:t>
                      </a:r>
                      <a:r>
                        <a:rPr lang="en-US" b="1" baseline="0" dirty="0" smtClean="0"/>
                        <a:t> Float &amp; Double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 &amp; Double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68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79" y="3469737"/>
            <a:ext cx="951154" cy="951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040" y="2263591"/>
            <a:ext cx="879762" cy="8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79" y="3469737"/>
            <a:ext cx="951154" cy="951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040" y="2263591"/>
            <a:ext cx="879762" cy="8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Operations/Manipulation: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Replace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Showcase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 </a:t>
            </a:r>
            <a:r>
              <a:rPr lang="mr-IN" dirty="0" smtClean="0"/>
              <a:t>–</a:t>
            </a:r>
            <a:r>
              <a:rPr lang="en-US" dirty="0" smtClean="0"/>
              <a:t> Mac OS 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Python*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Go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/>
              <a:t>Scala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/>
              <a:t>&amp; Clang (C/C++</a:t>
            </a:r>
            <a:r>
              <a:rPr lang="en-US" dirty="0" smtClean="0"/>
              <a:t>) - </a:t>
            </a:r>
            <a:r>
              <a:rPr lang="en-US" dirty="0"/>
              <a:t>Available In </a:t>
            </a:r>
            <a:r>
              <a:rPr lang="en-US" dirty="0" err="1" smtClean="0"/>
              <a:t>AppStore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Should install updated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Declare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Initialize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Print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Operation/Manipulation: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Join/Grow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7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Map &amp;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complex number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user’s name, age, height, and date of birth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UDT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Tuples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6 </a:t>
            </a:r>
            <a:r>
              <a:rPr lang="mr-IN" dirty="0" smtClean="0"/>
              <a:t>–</a:t>
            </a:r>
            <a:r>
              <a:rPr lang="en-US" dirty="0" smtClean="0"/>
              <a:t> Compound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72" y="1229179"/>
            <a:ext cx="6123922" cy="35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46" y="1200859"/>
            <a:ext cx="6766753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229600" cy="33572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1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1.3 </a:t>
            </a:r>
            <a:r>
              <a:rPr lang="mr-IN" dirty="0" smtClean="0"/>
              <a:t>–</a:t>
            </a:r>
            <a:r>
              <a:rPr lang="en-US" dirty="0" smtClean="0"/>
              <a:t> Linux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 </a:t>
            </a:r>
            <a:r>
              <a:rPr lang="en-US" dirty="0"/>
              <a:t>- Available In Package </a:t>
            </a:r>
            <a:r>
              <a:rPr lang="en-US" dirty="0" smtClean="0"/>
              <a:t>Repository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GCC/G+</a:t>
            </a:r>
            <a:r>
              <a:rPr lang="en-US" dirty="0" smtClean="0"/>
              <a:t>+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Java+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*Should install updated version ---- </a:t>
            </a:r>
            <a:r>
              <a:rPr lang="en-US" sz="2000" b="1" baseline="30000" dirty="0" smtClean="0"/>
              <a:t>+</a:t>
            </a:r>
            <a:r>
              <a:rPr lang="en-US" dirty="0" smtClean="0"/>
              <a:t>Not in all </a:t>
            </a:r>
            <a:r>
              <a:rPr lang="en-US" dirty="0" err="1" smtClean="0"/>
              <a:t>distro</a:t>
            </a:r>
            <a:r>
              <a:rPr lang="en-US" dirty="0" smtClean="0"/>
              <a:t> repo.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9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34670</TotalTime>
  <Words>2901</Words>
  <Application>Microsoft Macintosh PowerPoint</Application>
  <PresentationFormat>On-screen Show (16:9)</PresentationFormat>
  <Paragraphs>724</Paragraphs>
  <Slides>85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Civic</vt:lpstr>
      <vt:lpstr>Programming Languages Compared</vt:lpstr>
      <vt:lpstr>Chapter 1 – Installation/Setup</vt:lpstr>
      <vt:lpstr>Section 1.1 – Course Overview</vt:lpstr>
      <vt:lpstr>Compilers &amp; Interpreters</vt:lpstr>
      <vt:lpstr>Other Tools</vt:lpstr>
      <vt:lpstr>VSCode Plugins</vt:lpstr>
      <vt:lpstr>Course Material</vt:lpstr>
      <vt:lpstr>Section 1.2 – Mac OS X Setup</vt:lpstr>
      <vt:lpstr>Section 1.3 – Linux Setup</vt:lpstr>
      <vt:lpstr>Section 1.4 – Windows Setup</vt:lpstr>
      <vt:lpstr>Section 1.5 - VSCode Plugins Installation</vt:lpstr>
      <vt:lpstr>Chapter 2 – Hello World</vt:lpstr>
      <vt:lpstr>Section 2.1 – Go, C, and C++</vt:lpstr>
      <vt:lpstr>Section 2.2 – Java and C++</vt:lpstr>
      <vt:lpstr>Section 2.3 – Groovy, Scala, and Python</vt:lpstr>
      <vt:lpstr>JVM (Java Virtual Machine) Illustrated</vt:lpstr>
      <vt:lpstr>Section 2.4 – Review</vt:lpstr>
      <vt:lpstr>Section 2.4 – Language Chart</vt:lpstr>
      <vt:lpstr>Section 2.4 – History of Programming Languages</vt:lpstr>
      <vt:lpstr>Chapter 3 – Basic Types &amp; Variables</vt:lpstr>
      <vt:lpstr>Section 3.1</vt:lpstr>
      <vt:lpstr>Basics Data Types</vt:lpstr>
      <vt:lpstr>Integer Data Types</vt:lpstr>
      <vt:lpstr>Float Types</vt:lpstr>
      <vt:lpstr>Variable Declaration</vt:lpstr>
      <vt:lpstr>Section 3.2</vt:lpstr>
      <vt:lpstr>Basics Data Types</vt:lpstr>
      <vt:lpstr>Boolean Type</vt:lpstr>
      <vt:lpstr>Integer Data Types</vt:lpstr>
      <vt:lpstr>Float Types</vt:lpstr>
      <vt:lpstr>Variable Declaration</vt:lpstr>
      <vt:lpstr>Section 3.3</vt:lpstr>
      <vt:lpstr>Basics Data Types</vt:lpstr>
      <vt:lpstr>Boolean Type</vt:lpstr>
      <vt:lpstr>Types Aliases</vt:lpstr>
      <vt:lpstr>Integer Data Types</vt:lpstr>
      <vt:lpstr>Floating-Point Types</vt:lpstr>
      <vt:lpstr>Variable Declaration</vt:lpstr>
      <vt:lpstr>Section 3.4</vt:lpstr>
      <vt:lpstr>Basics Data Types</vt:lpstr>
      <vt:lpstr>Boolean Type</vt:lpstr>
      <vt:lpstr>Integer Data Types</vt:lpstr>
      <vt:lpstr>Floating-Point Types</vt:lpstr>
      <vt:lpstr>Why No Unsigned Types?</vt:lpstr>
      <vt:lpstr>Variable Declaration</vt:lpstr>
      <vt:lpstr>Section 3.5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3.6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3.7</vt:lpstr>
      <vt:lpstr>Basics Data Types</vt:lpstr>
      <vt:lpstr>Boolean Type</vt:lpstr>
      <vt:lpstr>Numeric Types</vt:lpstr>
      <vt:lpstr>Variable Declaration</vt:lpstr>
      <vt:lpstr>Section 3.8</vt:lpstr>
      <vt:lpstr>Boolean Type</vt:lpstr>
      <vt:lpstr>C++ Boolean</vt:lpstr>
      <vt:lpstr>Go Boolean</vt:lpstr>
      <vt:lpstr>Java Boolean</vt:lpstr>
      <vt:lpstr>Byte Type</vt:lpstr>
      <vt:lpstr>Character Type</vt:lpstr>
      <vt:lpstr>Go Character = Rune</vt:lpstr>
      <vt:lpstr>Java Char</vt:lpstr>
      <vt:lpstr>Integer Type</vt:lpstr>
      <vt:lpstr>C Integer Typedef</vt:lpstr>
      <vt:lpstr>Float Type</vt:lpstr>
      <vt:lpstr>Programming Languages Compared</vt:lpstr>
      <vt:lpstr>Programming Languages Compared</vt:lpstr>
      <vt:lpstr>Chapter 4 – Strings</vt:lpstr>
      <vt:lpstr>Chapter 5 – Arrays</vt:lpstr>
      <vt:lpstr>Chapter 5 – Map &amp; Dictionary</vt:lpstr>
      <vt:lpstr>Chapter 6 – Compound Types</vt:lpstr>
      <vt:lpstr>Go</vt:lpstr>
      <vt:lpstr>C++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943</cp:revision>
  <dcterms:created xsi:type="dcterms:W3CDTF">2016-01-09T12:23:22Z</dcterms:created>
  <dcterms:modified xsi:type="dcterms:W3CDTF">2017-08-17T21:22:13Z</dcterms:modified>
</cp:coreProperties>
</file>